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9" r:id="rId4"/>
    <p:sldId id="257" r:id="rId5"/>
    <p:sldId id="258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07B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104" d="100"/>
          <a:sy n="104" d="100"/>
        </p:scale>
        <p:origin x="175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E042D-C3F0-4888-B37A-95998CC43DA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A079A-D9DB-4023-AF55-0F495ABF0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24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079A-D9DB-4023-AF55-0F495ABF09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15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71E0-83B4-4CFC-B4D1-3B16A237EE7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5634-CC4C-4318-BE3B-6A87BA1CE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2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71E0-83B4-4CFC-B4D1-3B16A237EE7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5634-CC4C-4318-BE3B-6A87BA1CE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8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71E0-83B4-4CFC-B4D1-3B16A237EE7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5634-CC4C-4318-BE3B-6A87BA1CE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9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71E0-83B4-4CFC-B4D1-3B16A237EE7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5634-CC4C-4318-BE3B-6A87BA1CE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4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71E0-83B4-4CFC-B4D1-3B16A237EE7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5634-CC4C-4318-BE3B-6A87BA1CE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7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71E0-83B4-4CFC-B4D1-3B16A237EE7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5634-CC4C-4318-BE3B-6A87BA1CE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7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71E0-83B4-4CFC-B4D1-3B16A237EE7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5634-CC4C-4318-BE3B-6A87BA1CE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3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71E0-83B4-4CFC-B4D1-3B16A237EE7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5634-CC4C-4318-BE3B-6A87BA1CE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0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71E0-83B4-4CFC-B4D1-3B16A237EE7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5634-CC4C-4318-BE3B-6A87BA1CE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6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71E0-83B4-4CFC-B4D1-3B16A237EE7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5634-CC4C-4318-BE3B-6A87BA1CE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3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71E0-83B4-4CFC-B4D1-3B16A237EE7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5634-CC4C-4318-BE3B-6A87BA1CE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7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71E0-83B4-4CFC-B4D1-3B16A237EE7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E5634-CC4C-4318-BE3B-6A87BA1CE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6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u.edu/cs-lib/libask.cf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hodest\Desktop\Muise et al, 2009 Facebook jealousy_Page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2971800"/>
            <a:ext cx="9677400" cy="125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2900" y="838200"/>
            <a:ext cx="84582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 w="11430"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How to </a:t>
            </a:r>
          </a:p>
          <a:p>
            <a:pPr algn="ctr"/>
            <a:r>
              <a:rPr lang="en-US" sz="9600" b="1" dirty="0">
                <a:ln w="11430"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</a:t>
            </a:r>
            <a:r>
              <a:rPr lang="en-US" sz="9600" b="1" cap="none" spc="0" dirty="0">
                <a:ln w="11430"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ead a </a:t>
            </a:r>
          </a:p>
          <a:p>
            <a:pPr algn="ctr"/>
            <a:r>
              <a:rPr lang="en-US" sz="9600" b="1" cap="none" spc="0" dirty="0">
                <a:ln w="11430"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Research Article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7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5482" y="5181601"/>
            <a:ext cx="4640317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8000" b="1" dirty="0">
                <a:ln w="3810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Freestyle Script" panose="030804020302050B0404" pitchFamily="66" charset="0"/>
                <a:cs typeface="Kalinga" panose="020B0502040204020203" pitchFamily="34" charset="0"/>
              </a:rPr>
              <a:t>Psychology</a:t>
            </a:r>
          </a:p>
        </p:txBody>
      </p:sp>
    </p:spTree>
    <p:extLst>
      <p:ext uri="{BB962C8B-B14F-4D97-AF65-F5344CB8AC3E}">
        <p14:creationId xmlns:p14="http://schemas.microsoft.com/office/powerpoint/2010/main" val="361927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081087"/>
              </p:ext>
            </p:extLst>
          </p:nvPr>
        </p:nvGraphicFramePr>
        <p:xfrm>
          <a:off x="357188" y="5651500"/>
          <a:ext cx="6286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103" imgH="7543564" progId="AcroExch.Document.7">
                  <p:embed/>
                </p:oleObj>
              </mc:Choice>
              <mc:Fallback>
                <p:oleObj name="Acrobat Document" r:id="rId2" imgW="5829103" imgH="7543564" progId="AcroExch.Document.7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5651500"/>
                        <a:ext cx="628650" cy="812800"/>
                      </a:xfrm>
                      <a:prstGeom prst="rect">
                        <a:avLst/>
                      </a:prstGeom>
                      <a:noFill/>
                      <a:ln w="412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81000" y="609600"/>
            <a:ext cx="800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latin typeface="Kalinga" panose="020B0502040204020203" pitchFamily="34" charset="0"/>
                <a:cs typeface="Kalinga" panose="020B0502040204020203" pitchFamily="34" charset="0"/>
              </a:rPr>
              <a:t>How to complete</a:t>
            </a:r>
            <a:endParaRPr lang="en-US" sz="5400" b="1" cap="all" spc="0" dirty="0">
              <a:ln w="0"/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55244"/>
            <a:ext cx="8050924" cy="520275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Kalinga" panose="020B0502040204020203" pitchFamily="34" charset="0"/>
                <a:cs typeface="Kalinga" panose="020B0502040204020203" pitchFamily="34" charset="0"/>
              </a:rPr>
              <a:t>Click to highlight each section of the article one by one</a:t>
            </a:r>
          </a:p>
          <a:p>
            <a:endParaRPr lang="en-US" sz="2800" dirty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r>
              <a:rPr lang="en-US" sz="2800" dirty="0">
                <a:latin typeface="Kalinga" panose="020B0502040204020203" pitchFamily="34" charset="0"/>
                <a:cs typeface="Kalinga" panose="020B0502040204020203" pitchFamily="34" charset="0"/>
              </a:rPr>
              <a:t>Read the section, then click once to view the description of it</a:t>
            </a:r>
          </a:p>
          <a:p>
            <a:endParaRPr lang="en-US" sz="2800" dirty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r>
              <a:rPr lang="en-US" sz="2800" dirty="0">
                <a:latin typeface="Kalinga" panose="020B0502040204020203" pitchFamily="34" charset="0"/>
                <a:cs typeface="Kalinga" panose="020B0502040204020203" pitchFamily="34" charset="0"/>
              </a:rPr>
              <a:t>You can find the full article in the bottom left of this slide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7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97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57200"/>
            <a:ext cx="8305800" cy="944562"/>
          </a:xfr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u="sng" dirty="0">
                <a:latin typeface="Adobe Fan Heiti Std B" pitchFamily="34" charset="-128"/>
                <a:ea typeface="Adobe Fan Heiti Std B" pitchFamily="34" charset="-128"/>
              </a:rPr>
              <a:t>Topics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4648200"/>
          </a:xfr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lIns="365760" tIns="274320" rIns="91440" bIns="91440" numCol="2">
            <a:normAutofit fontScale="32500" lnSpcReduction="20000"/>
          </a:bodyPr>
          <a:lstStyle/>
          <a:p>
            <a:pPr>
              <a:lnSpc>
                <a:spcPct val="2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7200" b="1" dirty="0">
                <a:latin typeface="Adobe Fan Heiti Std B" pitchFamily="34" charset="-128"/>
                <a:ea typeface="Adobe Fan Heiti Std B" pitchFamily="34" charset="-128"/>
              </a:rPr>
              <a:t>Abstract</a:t>
            </a:r>
          </a:p>
          <a:p>
            <a:pPr>
              <a:lnSpc>
                <a:spcPct val="2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7200" b="1" dirty="0">
                <a:latin typeface="Adobe Fan Heiti Std B" pitchFamily="34" charset="-128"/>
                <a:ea typeface="Adobe Fan Heiti Std B" pitchFamily="34" charset="-128"/>
              </a:rPr>
              <a:t>Introduction/          Literature Review</a:t>
            </a:r>
          </a:p>
          <a:p>
            <a:pPr>
              <a:lnSpc>
                <a:spcPct val="2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7200" b="1" dirty="0">
                <a:latin typeface="Adobe Fan Heiti Std B" pitchFamily="34" charset="-128"/>
                <a:ea typeface="Adobe Fan Heiti Std B" pitchFamily="34" charset="-128"/>
              </a:rPr>
              <a:t>Goal</a:t>
            </a:r>
          </a:p>
          <a:p>
            <a:pPr>
              <a:lnSpc>
                <a:spcPct val="2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7200" b="1" dirty="0">
                <a:latin typeface="Adobe Fan Heiti Std B" pitchFamily="34" charset="-128"/>
                <a:ea typeface="Adobe Fan Heiti Std B" pitchFamily="34" charset="-128"/>
              </a:rPr>
              <a:t>Hypothesis</a:t>
            </a:r>
          </a:p>
          <a:p>
            <a:pPr>
              <a:lnSpc>
                <a:spcPct val="220000"/>
              </a:lnSpc>
              <a:spcBef>
                <a:spcPts val="0"/>
              </a:spcBef>
              <a:spcAft>
                <a:spcPts val="200"/>
              </a:spcAft>
            </a:pPr>
            <a:endParaRPr lang="en-US" sz="7200" b="1" dirty="0">
              <a:latin typeface="Adobe Fan Heiti Std B" pitchFamily="34" charset="-128"/>
              <a:ea typeface="Adobe Fan Heiti Std B" pitchFamily="34" charset="-128"/>
            </a:endParaRPr>
          </a:p>
          <a:p>
            <a:pPr>
              <a:lnSpc>
                <a:spcPct val="2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7200" b="1" dirty="0">
                <a:latin typeface="Adobe Fan Heiti Std B" pitchFamily="34" charset="-128"/>
                <a:ea typeface="Adobe Fan Heiti Std B" pitchFamily="34" charset="-128"/>
              </a:rPr>
              <a:t>Headings and subheadings</a:t>
            </a:r>
          </a:p>
          <a:p>
            <a:pPr>
              <a:lnSpc>
                <a:spcPct val="2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7200" b="1" dirty="0">
                <a:latin typeface="Adobe Fan Heiti Std B" pitchFamily="34" charset="-128"/>
                <a:ea typeface="Adobe Fan Heiti Std B" pitchFamily="34" charset="-128"/>
              </a:rPr>
              <a:t>Methods </a:t>
            </a:r>
          </a:p>
          <a:p>
            <a:pPr>
              <a:lnSpc>
                <a:spcPct val="2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7200" b="1" dirty="0">
                <a:latin typeface="Adobe Fan Heiti Std B" pitchFamily="34" charset="-128"/>
                <a:ea typeface="Adobe Fan Heiti Std B" pitchFamily="34" charset="-128"/>
              </a:rPr>
              <a:t>Discussion</a:t>
            </a:r>
          </a:p>
          <a:p>
            <a:pPr>
              <a:lnSpc>
                <a:spcPct val="2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7200" b="1" dirty="0">
                <a:latin typeface="Adobe Fan Heiti Std B" pitchFamily="34" charset="-128"/>
                <a:ea typeface="Adobe Fan Heiti Std B" pitchFamily="34" charset="-128"/>
              </a:rPr>
              <a:t>References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7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7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hodest\Desktop\Tutorial Article\Muise et al 2009 Facebook jealousy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" y="152400"/>
            <a:ext cx="4526410" cy="653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hodest\Desktop\Tutorial Article\Muise et al 2009 Facebook jealousy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056" y="152399"/>
            <a:ext cx="4543307" cy="653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9647" y="1905000"/>
            <a:ext cx="4608553" cy="1600200"/>
          </a:xfrm>
          <a:prstGeom prst="roundRect">
            <a:avLst/>
          </a:prstGeom>
          <a:solidFill>
            <a:schemeClr val="tx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9647" y="291524"/>
            <a:ext cx="4630162" cy="1461076"/>
            <a:chOff x="39647" y="291524"/>
            <a:chExt cx="4630162" cy="1461076"/>
          </a:xfrm>
        </p:grpSpPr>
        <p:sp>
          <p:nvSpPr>
            <p:cNvPr id="13" name="Rounded Rectangle 12"/>
            <p:cNvSpPr/>
            <p:nvPr/>
          </p:nvSpPr>
          <p:spPr>
            <a:xfrm>
              <a:off x="39647" y="291524"/>
              <a:ext cx="4608553" cy="146107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7631" y="363646"/>
              <a:ext cx="4552178" cy="13849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Brief synopsis of the study</a:t>
              </a:r>
            </a:p>
            <a:p>
              <a:endParaRPr lang="en-US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Information about problem investigated, how investigated, the goal of the study, major findings, and hints at what the results could mean (e.g., implications of the findings).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5008" y="3733800"/>
            <a:ext cx="4531047" cy="25908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456813" y="291524"/>
            <a:ext cx="2380895" cy="473767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11433" y="4953000"/>
            <a:ext cx="2271654" cy="1661247"/>
          </a:xfrm>
          <a:prstGeom prst="round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783087" y="291524"/>
            <a:ext cx="2326276" cy="3289875"/>
          </a:xfrm>
          <a:prstGeom prst="round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758278" y="3449776"/>
            <a:ext cx="2326276" cy="3185247"/>
          </a:xfrm>
          <a:prstGeom prst="roundRect">
            <a:avLst/>
          </a:prstGeom>
          <a:solidFill>
            <a:schemeClr val="bg2">
              <a:lumMod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5008" y="994999"/>
            <a:ext cx="4541613" cy="2927184"/>
            <a:chOff x="43336" y="1056144"/>
            <a:chExt cx="4541613" cy="2927184"/>
          </a:xfrm>
        </p:grpSpPr>
        <p:sp>
          <p:nvSpPr>
            <p:cNvPr id="11" name="Rounded Rectangle 10"/>
            <p:cNvSpPr/>
            <p:nvPr/>
          </p:nvSpPr>
          <p:spPr>
            <a:xfrm>
              <a:off x="43336" y="1056144"/>
              <a:ext cx="4541613" cy="267765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3803" y="1090228"/>
              <a:ext cx="4400677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Presents problem and states why it was important to study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Provides brief review of past research and theory leading up to the hypothesis (e.g., the literature review).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Describes how the study advances knowledge of the problem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Describes the hypothesis and how they decided on research strategy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07823" y="768363"/>
            <a:ext cx="2923155" cy="3720706"/>
            <a:chOff x="3886201" y="437286"/>
            <a:chExt cx="2923155" cy="4134714"/>
          </a:xfrm>
        </p:grpSpPr>
        <p:sp>
          <p:nvSpPr>
            <p:cNvPr id="16" name="Rounded Rectangle 15"/>
            <p:cNvSpPr/>
            <p:nvPr/>
          </p:nvSpPr>
          <p:spPr>
            <a:xfrm>
              <a:off x="3886201" y="437286"/>
              <a:ext cx="2896886" cy="4134714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13477" y="599379"/>
              <a:ext cx="2795879" cy="375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haroni" panose="02010803020104030203" pitchFamily="2" charset="-79"/>
                  <a:cs typeface="Aharoni" panose="02010803020104030203" pitchFamily="2" charset="-79"/>
                </a:rPr>
                <a:t>Translation of their hypotheses into a set of specific, testable questions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haroni" panose="02010803020104030203" pitchFamily="2" charset="-79"/>
                  <a:cs typeface="Aharoni" panose="02010803020104030203" pitchFamily="2" charset="-79"/>
                </a:rPr>
                <a:t>Describes the research design: study participants, materials (questionnaires or special equipment), how the study was conducted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haroni" panose="02010803020104030203" pitchFamily="2" charset="-79"/>
                  <a:cs typeface="Aharoni" panose="02010803020104030203" pitchFamily="2" charset="-79"/>
                </a:rPr>
                <a:t>Purpose = the ability for other researchers to recreate the study to confirm (or question) its results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809356" y="641159"/>
            <a:ext cx="2306291" cy="2756477"/>
            <a:chOff x="6768270" y="914400"/>
            <a:chExt cx="2306291" cy="2666998"/>
          </a:xfrm>
        </p:grpSpPr>
        <p:sp>
          <p:nvSpPr>
            <p:cNvPr id="18" name="Rounded Rectangle 17"/>
            <p:cNvSpPr/>
            <p:nvPr/>
          </p:nvSpPr>
          <p:spPr>
            <a:xfrm>
              <a:off x="6768270" y="914400"/>
              <a:ext cx="2306291" cy="2666998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09356" y="1056144"/>
              <a:ext cx="2236852" cy="2094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300" dirty="0">
                  <a:latin typeface="Aharoni" panose="02010803020104030203" pitchFamily="2" charset="-79"/>
                  <a:cs typeface="Aharoni" panose="02010803020104030203" pitchFamily="2" charset="-79"/>
                </a:rPr>
                <a:t>Describes how the data were collected and analyzed to determine whether the hypotheses were supported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3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300" dirty="0">
                  <a:latin typeface="Aharoni" panose="02010803020104030203" pitchFamily="2" charset="-79"/>
                  <a:cs typeface="Aharoni" panose="02010803020104030203" pitchFamily="2" charset="-79"/>
                </a:rPr>
                <a:t>Sometimes, the results are analyzed using qualitative analyses instead of quantitative statistics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3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6794721" y="3711271"/>
            <a:ext cx="699330" cy="152400"/>
          </a:xfrm>
          <a:prstGeom prst="roundRect">
            <a:avLst/>
          </a:prstGeom>
          <a:solidFill>
            <a:schemeClr val="accent6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802590" y="5842665"/>
            <a:ext cx="817409" cy="118089"/>
          </a:xfrm>
          <a:prstGeom prst="roundRect">
            <a:avLst/>
          </a:prstGeom>
          <a:solidFill>
            <a:schemeClr val="accent6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456813" y="4450301"/>
            <a:ext cx="2248787" cy="1184196"/>
            <a:chOff x="4456813" y="4572000"/>
            <a:chExt cx="2248787" cy="1184196"/>
          </a:xfrm>
        </p:grpSpPr>
        <p:sp>
          <p:nvSpPr>
            <p:cNvPr id="22" name="Rounded Rectangle 21"/>
            <p:cNvSpPr/>
            <p:nvPr/>
          </p:nvSpPr>
          <p:spPr>
            <a:xfrm>
              <a:off x="4456813" y="4572000"/>
              <a:ext cx="2248787" cy="1143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14480" y="4648200"/>
              <a:ext cx="219111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haroni" panose="02010803020104030203" pitchFamily="2" charset="-79"/>
                  <a:cs typeface="Aharoni" panose="02010803020104030203" pitchFamily="2" charset="-79"/>
                </a:rPr>
                <a:t>The results section can be a little intimidating, but as you can see, sometimes there are subheadings that give you a clue as to what you are reading. </a:t>
              </a:r>
              <a:endParaRPr lang="en-US" sz="105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00801" y="4083326"/>
            <a:ext cx="2790236" cy="3003274"/>
            <a:chOff x="4669192" y="4031542"/>
            <a:chExt cx="2400981" cy="2603894"/>
          </a:xfrm>
        </p:grpSpPr>
        <p:sp>
          <p:nvSpPr>
            <p:cNvPr id="27" name="Rounded Rectangle 26"/>
            <p:cNvSpPr/>
            <p:nvPr/>
          </p:nvSpPr>
          <p:spPr>
            <a:xfrm>
              <a:off x="4669192" y="4031542"/>
              <a:ext cx="2385722" cy="200372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16845" y="4096279"/>
              <a:ext cx="2353328" cy="253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A hypothesis is a prediction about the specific outcome the researchers expect to see, based on a theory and/or the literature review</a:t>
              </a:r>
            </a:p>
            <a:p>
              <a:endParaRPr lang="en-US" sz="13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  <a:p>
              <a:r>
                <a:rPr lang="en-US" sz="1600" b="1" u="sng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Tip:</a:t>
              </a:r>
            </a:p>
            <a:p>
              <a:r>
                <a:rPr lang="en-US" sz="13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To find a hypothesis, look for certain keywords like “predict”, “investigate” or “demonstrate”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232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20" grpId="0" animBg="1"/>
      <p:bldP spid="20" grpId="1" animBg="1"/>
      <p:bldP spid="24" grpId="0" animBg="1"/>
      <p:bldP spid="2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hodest\Desktop\Tutorial Article\Muise et al 2009 Facebook jealousy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4" y="91316"/>
            <a:ext cx="4658060" cy="66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hodest\Desktop\Tutorial Article\Muise et al 2009 Facebook jealousy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689" y="91316"/>
            <a:ext cx="4415111" cy="66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9638" y="264529"/>
            <a:ext cx="2326276" cy="5145671"/>
          </a:xfrm>
          <a:prstGeom prst="roundRect">
            <a:avLst/>
          </a:prstGeom>
          <a:solidFill>
            <a:schemeClr val="bg2">
              <a:lumMod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2448169" y="473740"/>
            <a:ext cx="1983231" cy="533400"/>
            <a:chOff x="2448169" y="473740"/>
            <a:chExt cx="1983231" cy="533400"/>
          </a:xfrm>
        </p:grpSpPr>
        <p:sp>
          <p:nvSpPr>
            <p:cNvPr id="2" name="Rounded Rectangle 1"/>
            <p:cNvSpPr/>
            <p:nvPr/>
          </p:nvSpPr>
          <p:spPr>
            <a:xfrm>
              <a:off x="2448169" y="473740"/>
              <a:ext cx="1983231" cy="5334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564228" y="586551"/>
              <a:ext cx="1867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haroni" panose="02010803020104030203" pitchFamily="2" charset="-79"/>
                  <a:cs typeface="Aharoni" panose="02010803020104030203" pitchFamily="2" charset="-79"/>
                </a:rPr>
                <a:t>Results (continued)</a:t>
              </a:r>
              <a:endParaRPr lang="en-US" sz="12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59638" y="5257800"/>
            <a:ext cx="2326276" cy="1481172"/>
          </a:xfrm>
          <a:prstGeom prst="roundRect">
            <a:avLst/>
          </a:prstGeom>
          <a:solidFill>
            <a:srgbClr val="07BF26">
              <a:alpha val="3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32277" y="307525"/>
            <a:ext cx="2326276" cy="6399185"/>
          </a:xfrm>
          <a:prstGeom prst="roundRect">
            <a:avLst/>
          </a:prstGeom>
          <a:solidFill>
            <a:srgbClr val="07BF26">
              <a:alpha val="3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652689" y="250014"/>
            <a:ext cx="2326276" cy="2721786"/>
          </a:xfrm>
          <a:prstGeom prst="roundRect">
            <a:avLst/>
          </a:prstGeom>
          <a:solidFill>
            <a:srgbClr val="07BF26">
              <a:alpha val="3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665199" y="2873753"/>
            <a:ext cx="4352856" cy="3898966"/>
            <a:chOff x="4631080" y="3661713"/>
            <a:chExt cx="4352856" cy="3018416"/>
          </a:xfrm>
        </p:grpSpPr>
        <p:sp>
          <p:nvSpPr>
            <p:cNvPr id="11" name="Rounded Rectangle 10"/>
            <p:cNvSpPr/>
            <p:nvPr/>
          </p:nvSpPr>
          <p:spPr>
            <a:xfrm>
              <a:off x="4631080" y="3661713"/>
              <a:ext cx="4352856" cy="3018416"/>
            </a:xfrm>
            <a:prstGeom prst="roundRect">
              <a:avLst/>
            </a:prstGeom>
            <a:solidFill>
              <a:srgbClr val="07B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40944" y="3833196"/>
              <a:ext cx="4038600" cy="265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300" dirty="0">
                  <a:latin typeface="Aharoni" panose="02010803020104030203" pitchFamily="2" charset="-79"/>
                  <a:cs typeface="Aharoni" panose="02010803020104030203" pitchFamily="2" charset="-79"/>
                </a:rPr>
                <a:t>Summary of what the researchers found in words, without using numbers or statistical language, and if it supports the original hypothesis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3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300" dirty="0">
                  <a:latin typeface="Aharoni" panose="02010803020104030203" pitchFamily="2" charset="-79"/>
                  <a:cs typeface="Aharoni" panose="02010803020104030203" pitchFamily="2" charset="-79"/>
                </a:rPr>
                <a:t>Evaluates what the findings mean (e.g., implications of the study) and relates these results back to the research described in the Introduction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3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300" dirty="0">
                  <a:latin typeface="Aharoni" panose="02010803020104030203" pitchFamily="2" charset="-79"/>
                  <a:cs typeface="Aharoni" panose="02010803020104030203" pitchFamily="2" charset="-79"/>
                </a:rPr>
                <a:t>Includes sections on limitations (e.g., potential problems with the study), conclusions and implications (e.g., what’s the bottom line? What does it all mean?)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3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300" dirty="0">
                  <a:latin typeface="Aharoni" panose="02010803020104030203" pitchFamily="2" charset="-79"/>
                  <a:cs typeface="Aharoni" panose="02010803020104030203" pitchFamily="2" charset="-79"/>
                </a:rPr>
                <a:t>Suggests further research to overcome limitations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1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96100" y="232954"/>
            <a:ext cx="2171700" cy="3428759"/>
            <a:chOff x="6896100" y="232954"/>
            <a:chExt cx="2171700" cy="3428759"/>
          </a:xfrm>
        </p:grpSpPr>
        <p:sp>
          <p:nvSpPr>
            <p:cNvPr id="15" name="Rounded Rectangle 14"/>
            <p:cNvSpPr/>
            <p:nvPr/>
          </p:nvSpPr>
          <p:spPr>
            <a:xfrm>
              <a:off x="6896100" y="232954"/>
              <a:ext cx="2171700" cy="3428759"/>
            </a:xfrm>
            <a:prstGeom prst="roundRect">
              <a:avLst/>
            </a:prstGeom>
            <a:solidFill>
              <a:srgbClr val="07B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13084" y="457200"/>
              <a:ext cx="2004971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>
                  <a:latin typeface="Aharoni" panose="02010803020104030203" pitchFamily="2" charset="-79"/>
                  <a:cs typeface="Aharoni" panose="02010803020104030203" pitchFamily="2" charset="-79"/>
                </a:rPr>
                <a:t>Tip:</a:t>
              </a:r>
            </a:p>
            <a:p>
              <a:r>
                <a:rPr lang="en-US" sz="1400" dirty="0">
                  <a:latin typeface="Aharoni" panose="02010803020104030203" pitchFamily="2" charset="-79"/>
                  <a:cs typeface="Aharoni" panose="02010803020104030203" pitchFamily="2" charset="-79"/>
                </a:rPr>
                <a:t>Some find it useful to read first few paragraphs of discussion before reading the full article to help guide their reading to focus on specific details needed for a complete understanding of the study </a:t>
              </a: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4642453" y="3208658"/>
            <a:ext cx="2243411" cy="3462372"/>
          </a:xfrm>
          <a:prstGeom prst="roundRect">
            <a:avLst/>
          </a:prstGeom>
          <a:solidFill>
            <a:schemeClr val="accent5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832529" y="264528"/>
            <a:ext cx="2243411" cy="5450471"/>
          </a:xfrm>
          <a:prstGeom prst="roundRect">
            <a:avLst/>
          </a:prstGeom>
          <a:solidFill>
            <a:schemeClr val="accent5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326413" y="2837834"/>
            <a:ext cx="2243411" cy="3029566"/>
            <a:chOff x="2326413" y="2837834"/>
            <a:chExt cx="2243411" cy="3029566"/>
          </a:xfrm>
        </p:grpSpPr>
        <p:sp>
          <p:nvSpPr>
            <p:cNvPr id="25" name="Rounded Rectangle 24"/>
            <p:cNvSpPr/>
            <p:nvPr/>
          </p:nvSpPr>
          <p:spPr>
            <a:xfrm>
              <a:off x="2326413" y="2837834"/>
              <a:ext cx="2243411" cy="30295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64836" y="2971800"/>
              <a:ext cx="1966564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haroni" panose="02010803020104030203" pitchFamily="2" charset="-79"/>
                  <a:cs typeface="Aharoni" panose="02010803020104030203" pitchFamily="2" charset="-79"/>
                </a:rPr>
                <a:t>Tells which resources the authors consulted to inform their study</a:t>
              </a:r>
            </a:p>
            <a:p>
              <a:endParaRPr lang="en-US" sz="1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  <a:p>
              <a:r>
                <a:rPr lang="en-US" b="1" u="sng" dirty="0">
                  <a:latin typeface="Aharoni" panose="02010803020104030203" pitchFamily="2" charset="-79"/>
                  <a:cs typeface="Aharoni" panose="02010803020104030203" pitchFamily="2" charset="-79"/>
                </a:rPr>
                <a:t>Tip:</a:t>
              </a:r>
            </a:p>
            <a:p>
              <a:r>
                <a:rPr lang="en-US" sz="1400" dirty="0">
                  <a:latin typeface="Aharoni" panose="02010803020104030203" pitchFamily="2" charset="-79"/>
                  <a:cs typeface="Aharoni" panose="02010803020104030203" pitchFamily="2" charset="-79"/>
                </a:rPr>
                <a:t>A great list for finding other articles that may contain more information on the same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73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21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hodest\Desktop\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4" y="228599"/>
            <a:ext cx="8821506" cy="661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4400" y="1828800"/>
            <a:ext cx="682172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  <a:hlinkClick r:id="rId3"/>
              </a:rPr>
              <a:t>ASK A </a:t>
            </a:r>
          </a:p>
          <a:p>
            <a:pPr algn="ctr"/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  <a:hlinkClick r:id="rId3"/>
              </a:rPr>
              <a:t>LIBRARIAN!!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7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41738" y="533400"/>
            <a:ext cx="6096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Questions?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661323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http://www.ethomsen.com/wp-content/uploads/2011/06/5821099793_5590c99286_z.jpg</a:t>
            </a:r>
          </a:p>
        </p:txBody>
      </p:sp>
    </p:spTree>
    <p:extLst>
      <p:ext uri="{BB962C8B-B14F-4D97-AF65-F5344CB8AC3E}">
        <p14:creationId xmlns:p14="http://schemas.microsoft.com/office/powerpoint/2010/main" val="786155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492</Words>
  <Application>Microsoft Office PowerPoint</Application>
  <PresentationFormat>On-screen Show (4:3)</PresentationFormat>
  <Paragraphs>62</Paragraphs>
  <Slides>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Adobe Fan Heiti Std B</vt:lpstr>
      <vt:lpstr>Aharoni</vt:lpstr>
      <vt:lpstr>Arial</vt:lpstr>
      <vt:lpstr>Calibri</vt:lpstr>
      <vt:lpstr>Freestyle Script</vt:lpstr>
      <vt:lpstr>Kalinga</vt:lpstr>
      <vt:lpstr>Office Theme</vt:lpstr>
      <vt:lpstr>Acrobat Document</vt:lpstr>
      <vt:lpstr>PowerPoint Presentation</vt:lpstr>
      <vt:lpstr>PowerPoint Presentation</vt:lpstr>
      <vt:lpstr>Topics Covered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Dolbier, Christyn</cp:lastModifiedBy>
  <cp:revision>39</cp:revision>
  <dcterms:created xsi:type="dcterms:W3CDTF">2014-06-02T18:07:18Z</dcterms:created>
  <dcterms:modified xsi:type="dcterms:W3CDTF">2023-01-12T15:51:39Z</dcterms:modified>
</cp:coreProperties>
</file>